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74" r:id="rId2"/>
    <p:sldId id="257" r:id="rId3"/>
    <p:sldId id="258" r:id="rId4"/>
    <p:sldId id="259" r:id="rId5"/>
    <p:sldId id="260" r:id="rId6"/>
    <p:sldId id="271" r:id="rId7"/>
    <p:sldId id="272" r:id="rId8"/>
    <p:sldId id="261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9933"/>
    <a:srgbClr val="33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9710" autoAdjust="0"/>
  </p:normalViewPr>
  <p:slideViewPr>
    <p:cSldViewPr>
      <p:cViewPr>
        <p:scale>
          <a:sx n="60" d="100"/>
          <a:sy n="60" d="100"/>
        </p:scale>
        <p:origin x="-2214" y="-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48C07-0BCC-4B4D-944E-43D11E2BA177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50FC2-4993-41CC-AAA6-F31A8B86E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</a:t>
            </a:r>
            <a:r>
              <a:rPr lang="en-US" baseline="0" dirty="0" smtClean="0"/>
              <a:t> size was reduced and brightness increased</a:t>
            </a:r>
          </a:p>
          <a:p>
            <a:r>
              <a:rPr lang="en-US" baseline="0" dirty="0" smtClean="0"/>
              <a:t>Image source: https://www.flickr.com/photos/soldiersmediacenter/7486253346/in/photostream/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50FC2-4993-41CC-AAA6-F31A8B86E39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50FC2-4993-41CC-AAA6-F31A8B86E39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50FC2-4993-41CC-AAA6-F31A8B86E39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Afghanistan</a:t>
            </a:r>
            <a:r>
              <a:rPr lang="en-US" baseline="0" dirty="0" smtClean="0"/>
              <a:t> Air Drops</a:t>
            </a:r>
            <a:endParaRPr lang="en-US" dirty="0" smtClean="0"/>
          </a:p>
          <a:p>
            <a:r>
              <a:rPr lang="en-US" dirty="0" smtClean="0"/>
              <a:t>Image</a:t>
            </a:r>
            <a:r>
              <a:rPr lang="en-US" baseline="0" dirty="0" smtClean="0"/>
              <a:t> size was reduced, text box added via screen shot, cropped</a:t>
            </a:r>
          </a:p>
          <a:p>
            <a:r>
              <a:rPr lang="en-US" baseline="0" dirty="0" smtClean="0"/>
              <a:t>Image source: http://cmsimg.airforcetimes.com/apps/pbcsi.dll/bilde?Site=M6&amp;Date=20110528&amp;Category=NEWS&amp;ArtNo=105280309&amp;Ref=AR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50FC2-4993-41CC-AAA6-F31A8B86E39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Chinese Army Soldiers</a:t>
            </a:r>
          </a:p>
          <a:p>
            <a:r>
              <a:rPr lang="en-US" dirty="0" smtClean="0"/>
              <a:t>Image</a:t>
            </a:r>
            <a:r>
              <a:rPr lang="en-US" baseline="0" dirty="0" smtClean="0"/>
              <a:t> size was reduced, text box added via screen shot, cropped</a:t>
            </a:r>
          </a:p>
          <a:p>
            <a:r>
              <a:rPr lang="en-US" baseline="0" dirty="0" smtClean="0"/>
              <a:t>Image source: http://www.wired.com/images_blogs/dangerroom/2013/05/pla-world-affairs-board.jpg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ISIS</a:t>
            </a:r>
            <a:r>
              <a:rPr lang="en-US" baseline="0" dirty="0" smtClean="0"/>
              <a:t> Fighters</a:t>
            </a:r>
            <a:endParaRPr lang="en-US" dirty="0" smtClean="0"/>
          </a:p>
          <a:p>
            <a:r>
              <a:rPr lang="en-US" dirty="0" smtClean="0"/>
              <a:t>Image</a:t>
            </a:r>
            <a:r>
              <a:rPr lang="en-US" baseline="0" dirty="0" smtClean="0"/>
              <a:t> size was reduced, brightness decreased,  and text box added via screen shot</a:t>
            </a:r>
          </a:p>
          <a:p>
            <a:r>
              <a:rPr lang="en-US" baseline="0" dirty="0" smtClean="0"/>
              <a:t>Image source: http://a.abcnews.com/images/International/AP_isis_kab_150211_1_16x9_992.jpg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50FC2-4993-41CC-AAA6-F31A8B86E39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Mayor Meeting in Iraq</a:t>
            </a:r>
            <a:endParaRPr lang="en-US" dirty="0" smtClean="0"/>
          </a:p>
          <a:p>
            <a:r>
              <a:rPr lang="en-US" dirty="0" smtClean="0"/>
              <a:t>Image</a:t>
            </a:r>
            <a:r>
              <a:rPr lang="en-US" baseline="0" dirty="0" smtClean="0"/>
              <a:t> size was reduced, cropped, and text box added via screen shot</a:t>
            </a:r>
          </a:p>
          <a:p>
            <a:r>
              <a:rPr lang="en-US" baseline="0" dirty="0" smtClean="0"/>
              <a:t>Image source: http://www.drum.army.mil/mountaineer/Lists/Articles/Attachments/2998/meeting.jpg</a:t>
            </a:r>
            <a:endParaRPr lang="en-US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Jirga</a:t>
            </a:r>
            <a:r>
              <a:rPr lang="en-US" baseline="0" dirty="0" smtClean="0"/>
              <a:t> in Afghanistan</a:t>
            </a:r>
            <a:endParaRPr lang="en-US" dirty="0" smtClean="0"/>
          </a:p>
          <a:p>
            <a:r>
              <a:rPr lang="en-US" dirty="0" smtClean="0"/>
              <a:t>Image</a:t>
            </a:r>
            <a:r>
              <a:rPr lang="en-US" baseline="0" dirty="0" smtClean="0"/>
              <a:t> size was reduced, cropped, and text box added via screen shot</a:t>
            </a:r>
          </a:p>
          <a:p>
            <a:r>
              <a:rPr lang="en-US" baseline="0" dirty="0" smtClean="0"/>
              <a:t>Image source: </a:t>
            </a:r>
            <a:r>
              <a:rPr lang="en-US" dirty="0" smtClean="0"/>
              <a:t>http://i1.tribune.com.pk/wp-content/uploads/2014/08/744293-jirga-1407212804.jpg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50FC2-4993-41CC-AAA6-F31A8B86E39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The more you sweat in peace</a:t>
            </a:r>
            <a:endParaRPr lang="en-US" dirty="0" smtClean="0"/>
          </a:p>
          <a:p>
            <a:r>
              <a:rPr lang="en-US" dirty="0" smtClean="0"/>
              <a:t>Image</a:t>
            </a:r>
            <a:r>
              <a:rPr lang="en-US" baseline="0" dirty="0" smtClean="0"/>
              <a:t> size was reduced and brightness increased. </a:t>
            </a:r>
          </a:p>
          <a:p>
            <a:r>
              <a:rPr lang="en-US" baseline="0" dirty="0" smtClean="0"/>
              <a:t>Image source: http://rlv.zcache.com/sweat_more_in_peace_bleed_less_in_war_posters-r512ed307b8a349baafff764e9ba2c6d7_zec_8byvr_512.jpg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50FC2-4993-41CC-AAA6-F31A8B86E39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51A87-F3D1-4AD4-8815-02C3838BA47E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CD2-4CB7-4631-971E-5DE589C821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entagon 6"/>
          <p:cNvSpPr/>
          <p:nvPr userDrawn="1"/>
        </p:nvSpPr>
        <p:spPr>
          <a:xfrm>
            <a:off x="533400" y="1284383"/>
            <a:ext cx="8610600" cy="304800"/>
          </a:xfrm>
          <a:prstGeom prst="homePlat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284383"/>
            <a:ext cx="5334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 userDrawn="1"/>
        </p:nvSpPr>
        <p:spPr>
          <a:xfrm>
            <a:off x="0" y="-31899"/>
            <a:ext cx="533400" cy="1295400"/>
          </a:xfrm>
          <a:prstGeom prst="rtTriangl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 userDrawn="1"/>
        </p:nvSpPr>
        <p:spPr>
          <a:xfrm rot="5400000">
            <a:off x="-2362200" y="3972791"/>
            <a:ext cx="5257800" cy="533400"/>
          </a:xfrm>
          <a:prstGeom prst="rtTriangl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51A87-F3D1-4AD4-8815-02C3838BA47E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CD2-4CB7-4631-971E-5DE589C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51A87-F3D1-4AD4-8815-02C3838BA47E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CD2-4CB7-4631-971E-5DE589C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51A87-F3D1-4AD4-8815-02C3838BA47E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CD2-4CB7-4631-971E-5DE589C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51A87-F3D1-4AD4-8815-02C3838BA47E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CD2-4CB7-4631-971E-5DE589C821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entagon 6"/>
          <p:cNvSpPr/>
          <p:nvPr userDrawn="1"/>
        </p:nvSpPr>
        <p:spPr>
          <a:xfrm>
            <a:off x="533400" y="1284383"/>
            <a:ext cx="8610600" cy="304800"/>
          </a:xfrm>
          <a:prstGeom prst="homePlat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284383"/>
            <a:ext cx="533400" cy="304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 userDrawn="1"/>
        </p:nvSpPr>
        <p:spPr>
          <a:xfrm>
            <a:off x="0" y="-31899"/>
            <a:ext cx="533400" cy="1295400"/>
          </a:xfrm>
          <a:prstGeom prst="rtTriangl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 userDrawn="1"/>
        </p:nvSpPr>
        <p:spPr>
          <a:xfrm rot="5400000">
            <a:off x="-2362200" y="3972791"/>
            <a:ext cx="5257800" cy="533400"/>
          </a:xfrm>
          <a:prstGeom prst="rtTriangl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51A87-F3D1-4AD4-8815-02C3838BA47E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CD2-4CB7-4631-971E-5DE589C821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entagon 6"/>
          <p:cNvSpPr/>
          <p:nvPr userDrawn="1"/>
        </p:nvSpPr>
        <p:spPr>
          <a:xfrm>
            <a:off x="533400" y="1284383"/>
            <a:ext cx="8610600" cy="304800"/>
          </a:xfrm>
          <a:prstGeom prst="homePlat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284383"/>
            <a:ext cx="533400" cy="304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 userDrawn="1"/>
        </p:nvSpPr>
        <p:spPr>
          <a:xfrm>
            <a:off x="0" y="-31899"/>
            <a:ext cx="533400" cy="1295400"/>
          </a:xfrm>
          <a:prstGeom prst="rtTriangl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 userDrawn="1"/>
        </p:nvSpPr>
        <p:spPr>
          <a:xfrm rot="5400000">
            <a:off x="-2362200" y="3972791"/>
            <a:ext cx="5257800" cy="533400"/>
          </a:xfrm>
          <a:prstGeom prst="rtTriangl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51A87-F3D1-4AD4-8815-02C3838BA47E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CD2-4CB7-4631-971E-5DE589C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51A87-F3D1-4AD4-8815-02C3838BA47E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CD2-4CB7-4631-971E-5DE589C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51A87-F3D1-4AD4-8815-02C3838BA47E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CD2-4CB7-4631-971E-5DE589C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51A87-F3D1-4AD4-8815-02C3838BA47E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CD2-4CB7-4631-971E-5DE589C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51A87-F3D1-4AD4-8815-02C3838BA47E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CD2-4CB7-4631-971E-5DE589C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51A87-F3D1-4AD4-8815-02C3838BA47E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CD2-4CB7-4631-971E-5DE589C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51A87-F3D1-4AD4-8815-02C3838BA47E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38CD2-4CB7-4631-971E-5DE589C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12" Type="http://schemas.openxmlformats.org/officeDocument/2006/relationships/slide" Target="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slide" Target="slide2.xml"/><Relationship Id="rId10" Type="http://schemas.openxmlformats.org/officeDocument/2006/relationships/slide" Target="slide6.xml"/><Relationship Id="rId4" Type="http://schemas.openxmlformats.org/officeDocument/2006/relationships/image" Target="../media/image4.png"/><Relationship Id="rId9" Type="http://schemas.openxmlformats.org/officeDocument/2006/relationships/slide" Target="slide5.xml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audio4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audio5.wav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audio6.wav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audio7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11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audio8.wav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7.xml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mailto:michael.mccarthy1@knights.ucf.edu?subject=Operational%20Adaptability%20slideshow" TargetMode="Externa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hyperlink" Target="http://www.tradoc.army.mil/" TargetMode="External"/><Relationship Id="rId5" Type="http://schemas.openxmlformats.org/officeDocument/2006/relationships/hyperlink" Target="http://usacac.army.mil/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armypubs.army.mil/doctrine/DR_pubs/dr_a/pdf/adp7_0.pdf" TargetMode="External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93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Incorporating Operational Adaptability into Training Exercises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Michael McCarthy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University of Central Florida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482" name="Picture 2" descr="https://farm8.staticflickr.com/7274/7486253346_c9f95e2b41_z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2324100" y="3048000"/>
            <a:ext cx="4495800" cy="2994204"/>
          </a:xfrm>
          <a:prstGeom prst="rect">
            <a:avLst/>
          </a:prstGeom>
          <a:noFill/>
        </p:spPr>
      </p:pic>
      <p:pic>
        <p:nvPicPr>
          <p:cNvPr id="10" name="~PP711.WAV">
            <a:hlinkClick r:id="" action="ppaction://media"/>
          </p:cNvPr>
          <p:cNvPicPr>
            <a:picLocks noRot="1" noChangeAspect="1"/>
          </p:cNvPicPr>
          <p:nvPr>
            <a:wavAudioFile r:embed="rId2" name="~PP711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  <p:pic>
        <p:nvPicPr>
          <p:cNvPr id="8" name="Picture 6" descr="arrow, blue, next ico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6188529"/>
            <a:ext cx="609600" cy="60960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arrow, blue, next ico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188529"/>
            <a:ext cx="609600" cy="609601"/>
          </a:xfrm>
          <a:prstGeom prst="rect">
            <a:avLst/>
          </a:prstGeom>
          <a:noFill/>
        </p:spPr>
      </p:pic>
      <p:pic>
        <p:nvPicPr>
          <p:cNvPr id="14344" name="Picture 8" descr="arrow, left, previous ico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6188529"/>
            <a:ext cx="609600" cy="609601"/>
          </a:xfrm>
          <a:prstGeom prst="rect">
            <a:avLst/>
          </a:prstGeom>
          <a:noFill/>
        </p:spPr>
      </p:pic>
      <p:pic>
        <p:nvPicPr>
          <p:cNvPr id="14346" name="Picture 10" descr="home, hous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828" y="6074229"/>
            <a:ext cx="838200" cy="8382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7" action="ppaction://hlinksldjump"/>
              </a:rPr>
              <a:t>What is operational </a:t>
            </a:r>
            <a:r>
              <a:rPr lang="en-US" dirty="0">
                <a:hlinkClick r:id="rId7" action="ppaction://hlinksldjump"/>
              </a:rPr>
              <a:t>a</a:t>
            </a:r>
            <a:r>
              <a:rPr lang="en-US" dirty="0" smtClean="0">
                <a:hlinkClick r:id="rId7" action="ppaction://hlinksldjump"/>
              </a:rPr>
              <a:t>daptability?</a:t>
            </a:r>
            <a:endParaRPr lang="en-US" dirty="0" smtClean="0"/>
          </a:p>
          <a:p>
            <a:r>
              <a:rPr lang="en-US" dirty="0" smtClean="0">
                <a:hlinkClick r:id="rId8" action="ppaction://hlinksldjump"/>
              </a:rPr>
              <a:t>Why is it important in training?</a:t>
            </a:r>
            <a:endParaRPr lang="en-US" dirty="0" smtClean="0"/>
          </a:p>
          <a:p>
            <a:r>
              <a:rPr lang="en-US" dirty="0" smtClean="0"/>
              <a:t>Techniques for training exercises</a:t>
            </a:r>
          </a:p>
          <a:p>
            <a:pPr lvl="1"/>
            <a:r>
              <a:rPr lang="en-US" dirty="0" smtClean="0">
                <a:hlinkClick r:id="rId9" action="ppaction://hlinksldjump"/>
              </a:rPr>
              <a:t>The operational environment</a:t>
            </a:r>
            <a:endParaRPr lang="en-US" dirty="0" smtClean="0"/>
          </a:p>
          <a:p>
            <a:pPr lvl="1"/>
            <a:r>
              <a:rPr lang="en-US" dirty="0" smtClean="0">
                <a:hlinkClick r:id="rId10" action="ppaction://hlinksldjump"/>
              </a:rPr>
              <a:t>The enemy</a:t>
            </a:r>
            <a:endParaRPr lang="en-US" dirty="0" smtClean="0"/>
          </a:p>
          <a:p>
            <a:pPr lvl="1"/>
            <a:r>
              <a:rPr lang="en-US" dirty="0" smtClean="0">
                <a:hlinkClick r:id="rId11" action="ppaction://hlinksldjump"/>
              </a:rPr>
              <a:t>The civilians on the battlefield</a:t>
            </a:r>
            <a:endParaRPr lang="en-US" dirty="0" smtClean="0"/>
          </a:p>
          <a:p>
            <a:r>
              <a:rPr lang="en-US" dirty="0" smtClean="0">
                <a:hlinkClick r:id="rId12" action="ppaction://hlinksldjump"/>
              </a:rPr>
              <a:t>Benefits for soldiers</a:t>
            </a:r>
            <a:endParaRPr lang="en-US" dirty="0" smtClean="0"/>
          </a:p>
          <a:p>
            <a:r>
              <a:rPr lang="en-US" dirty="0" smtClean="0">
                <a:hlinkClick r:id="rId13" action="ppaction://hlinksldjump"/>
              </a:rPr>
              <a:t>Contact information</a:t>
            </a:r>
            <a:endParaRPr lang="en-US" dirty="0" smtClean="0"/>
          </a:p>
        </p:txBody>
      </p:sp>
      <p:pic>
        <p:nvPicPr>
          <p:cNvPr id="12" name="~PP1699.WAV">
            <a:hlinkClick r:id="" action="ppaction://media"/>
          </p:cNvPr>
          <p:cNvPicPr>
            <a:picLocks noRot="1" noChangeAspect="1"/>
          </p:cNvPicPr>
          <p:nvPr>
            <a:wavAudioFile r:embed="rId1" name="~PP1699.WAV"/>
          </p:nvPr>
        </p:nvPicPr>
        <p:blipFill>
          <a:blip r:embed="rId1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What is operational adaptability?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mindset for soldiers</a:t>
            </a:r>
          </a:p>
          <a:p>
            <a:pPr lvl="1"/>
            <a:r>
              <a:rPr lang="en-US" dirty="0" smtClean="0"/>
              <a:t>Tolerance for ambiguity</a:t>
            </a:r>
          </a:p>
          <a:p>
            <a:pPr lvl="1"/>
            <a:r>
              <a:rPr lang="en-US" dirty="0" smtClean="0"/>
              <a:t>Collaborative planning</a:t>
            </a:r>
          </a:p>
          <a:p>
            <a:pPr lvl="1"/>
            <a:r>
              <a:rPr lang="en-US" dirty="0" smtClean="0"/>
              <a:t>Flexibility of thought</a:t>
            </a:r>
          </a:p>
          <a:p>
            <a:r>
              <a:rPr lang="en-US" dirty="0" smtClean="0"/>
              <a:t>Rapid adjustments to the situation</a:t>
            </a:r>
          </a:p>
          <a:p>
            <a:r>
              <a:rPr lang="en-US" dirty="0" smtClean="0"/>
              <a:t>Actions shape the environment</a:t>
            </a:r>
          </a:p>
        </p:txBody>
      </p:sp>
      <p:pic>
        <p:nvPicPr>
          <p:cNvPr id="8" name="Picture 6" descr="arrow, blue, next ico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6188529"/>
            <a:ext cx="609600" cy="609601"/>
          </a:xfrm>
          <a:prstGeom prst="rect">
            <a:avLst/>
          </a:prstGeom>
          <a:noFill/>
        </p:spPr>
      </p:pic>
      <p:pic>
        <p:nvPicPr>
          <p:cNvPr id="11" name="Picture 8" descr="arrow, left, previous ico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6188529"/>
            <a:ext cx="609600" cy="609601"/>
          </a:xfrm>
          <a:prstGeom prst="rect">
            <a:avLst/>
          </a:prstGeom>
          <a:noFill/>
        </p:spPr>
      </p:pic>
      <p:pic>
        <p:nvPicPr>
          <p:cNvPr id="12" name="Picture 10" descr="home, hous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7828" y="6074229"/>
            <a:ext cx="838200" cy="838201"/>
          </a:xfrm>
          <a:prstGeom prst="rect">
            <a:avLst/>
          </a:prstGeom>
          <a:noFill/>
        </p:spPr>
      </p:pic>
      <p:pic>
        <p:nvPicPr>
          <p:cNvPr id="10" name="~PP974.WAV">
            <a:hlinkClick r:id="" action="ppaction://media"/>
          </p:cNvPr>
          <p:cNvPicPr>
            <a:picLocks noRot="1" noChangeAspect="1"/>
          </p:cNvPicPr>
          <p:nvPr>
            <a:wavAudioFile r:embed="rId1" name="~PP974.WAV"/>
          </p:nvPr>
        </p:nvPicPr>
        <p:blipFill>
          <a:blip r:embed="rId8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3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4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3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3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3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5" cstate="print"/>
          <a:srcRect l="30000" t="24000" r="15500" b="23556"/>
          <a:stretch>
            <a:fillRect/>
          </a:stretch>
        </p:blipFill>
        <p:spPr bwMode="auto">
          <a:xfrm>
            <a:off x="4535302" y="2296506"/>
            <a:ext cx="4577166" cy="247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Why is it important in training?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Capability for current and future leaders</a:t>
            </a:r>
          </a:p>
          <a:p>
            <a:r>
              <a:rPr lang="en-US" dirty="0" smtClean="0"/>
              <a:t>Vast and complex threats</a:t>
            </a:r>
          </a:p>
          <a:p>
            <a:pPr lvl="1"/>
            <a:r>
              <a:rPr lang="en-US" dirty="0" smtClean="0"/>
              <a:t>Regional instability</a:t>
            </a:r>
          </a:p>
          <a:p>
            <a:pPr lvl="1"/>
            <a:r>
              <a:rPr lang="en-US" dirty="0" smtClean="0"/>
              <a:t>Extremist networks</a:t>
            </a:r>
          </a:p>
          <a:p>
            <a:pPr lvl="1"/>
            <a:r>
              <a:rPr lang="en-US" dirty="0" smtClean="0"/>
              <a:t>Cyber warfare</a:t>
            </a:r>
          </a:p>
          <a:p>
            <a:r>
              <a:rPr lang="en-US" dirty="0" smtClean="0"/>
              <a:t>Train as we fight</a:t>
            </a:r>
            <a:endParaRPr lang="en-US" dirty="0"/>
          </a:p>
        </p:txBody>
      </p:sp>
      <p:pic>
        <p:nvPicPr>
          <p:cNvPr id="16" name="~PP3669.WAV">
            <a:hlinkClick r:id="" action="ppaction://media"/>
          </p:cNvPr>
          <p:cNvPicPr>
            <a:picLocks noRot="1" noChangeAspect="1"/>
          </p:cNvPicPr>
          <p:nvPr>
            <a:wavAudioFile r:embed="rId2" name="~PP3669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  <p:pic>
        <p:nvPicPr>
          <p:cNvPr id="11" name="Picture 6" descr="arrow, blue, next ico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6188529"/>
            <a:ext cx="609600" cy="609601"/>
          </a:xfrm>
          <a:prstGeom prst="rect">
            <a:avLst/>
          </a:prstGeom>
          <a:noFill/>
        </p:spPr>
      </p:pic>
      <p:pic>
        <p:nvPicPr>
          <p:cNvPr id="12" name="Picture 8" descr="arrow, left, previous ico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6188529"/>
            <a:ext cx="609600" cy="609601"/>
          </a:xfrm>
          <a:prstGeom prst="rect">
            <a:avLst/>
          </a:prstGeom>
          <a:noFill/>
        </p:spPr>
      </p:pic>
      <p:pic>
        <p:nvPicPr>
          <p:cNvPr id="13" name="Picture 10" descr="home, hous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7828" y="6074229"/>
            <a:ext cx="838200" cy="83820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Techniques for training exercises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operational environment</a:t>
            </a:r>
          </a:p>
          <a:p>
            <a:pPr lvl="1"/>
            <a:r>
              <a:rPr lang="en-US" dirty="0" smtClean="0"/>
              <a:t>Terrain</a:t>
            </a:r>
          </a:p>
          <a:p>
            <a:pPr lvl="1"/>
            <a:r>
              <a:rPr lang="en-US" dirty="0" smtClean="0"/>
              <a:t>Disposition of friendly forces</a:t>
            </a:r>
          </a:p>
          <a:p>
            <a:pPr lvl="1"/>
            <a:r>
              <a:rPr lang="en-US" dirty="0" smtClean="0"/>
              <a:t>Logistics</a:t>
            </a:r>
          </a:p>
          <a:p>
            <a:endParaRPr lang="en-US" dirty="0"/>
          </a:p>
        </p:txBody>
      </p:sp>
      <p:pic>
        <p:nvPicPr>
          <p:cNvPr id="11" name="~PP398.WAV">
            <a:hlinkClick r:id="" action="ppaction://media"/>
          </p:cNvPr>
          <p:cNvPicPr>
            <a:picLocks noRot="1" noChangeAspect="1"/>
          </p:cNvPicPr>
          <p:nvPr>
            <a:wavAudioFile r:embed="rId2" name="~PP398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  <p:pic>
        <p:nvPicPr>
          <p:cNvPr id="12" name="Picture 6" descr="arrow, blue, next ico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6188529"/>
            <a:ext cx="609600" cy="609601"/>
          </a:xfrm>
          <a:prstGeom prst="rect">
            <a:avLst/>
          </a:prstGeom>
          <a:noFill/>
        </p:spPr>
      </p:pic>
      <p:pic>
        <p:nvPicPr>
          <p:cNvPr id="13" name="Picture 8" descr="arrow, left, previous ico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6188529"/>
            <a:ext cx="609600" cy="609601"/>
          </a:xfrm>
          <a:prstGeom prst="rect">
            <a:avLst/>
          </a:prstGeom>
          <a:noFill/>
        </p:spPr>
      </p:pic>
      <p:pic>
        <p:nvPicPr>
          <p:cNvPr id="14" name="Picture 10" descr="home, hous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7828" y="6074229"/>
            <a:ext cx="838200" cy="838201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/>
          <a:srcRect l="34500" t="25778" r="42000" b="16444"/>
          <a:stretch>
            <a:fillRect/>
          </a:stretch>
        </p:blipFill>
        <p:spPr bwMode="auto">
          <a:xfrm>
            <a:off x="6342996" y="1676399"/>
            <a:ext cx="2496312" cy="345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Techniques for training exercises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5791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Replication of the enemy</a:t>
            </a:r>
          </a:p>
          <a:p>
            <a:pPr lvl="1"/>
            <a:r>
              <a:rPr lang="en-US" dirty="0" smtClean="0"/>
              <a:t>Large scale armies</a:t>
            </a:r>
          </a:p>
          <a:p>
            <a:pPr lvl="1"/>
            <a:r>
              <a:rPr lang="en-US" dirty="0" smtClean="0"/>
              <a:t>Non-state actors</a:t>
            </a:r>
          </a:p>
          <a:p>
            <a:r>
              <a:rPr lang="en-US" dirty="0" smtClean="0"/>
              <a:t>Tactics, Techniques, and procedures (TTPs)</a:t>
            </a:r>
          </a:p>
          <a:p>
            <a:r>
              <a:rPr lang="en-US" dirty="0" smtClean="0"/>
              <a:t>Weapons</a:t>
            </a:r>
          </a:p>
          <a:p>
            <a:r>
              <a:rPr lang="en-US" dirty="0" smtClean="0"/>
              <a:t>Information Operations</a:t>
            </a:r>
            <a:endParaRPr lang="en-US" dirty="0"/>
          </a:p>
        </p:txBody>
      </p:sp>
      <p:pic>
        <p:nvPicPr>
          <p:cNvPr id="18" name="~PP3195.WAV">
            <a:hlinkClick r:id="" action="ppaction://media"/>
          </p:cNvPr>
          <p:cNvPicPr>
            <a:picLocks noRot="1" noChangeAspect="1"/>
          </p:cNvPicPr>
          <p:nvPr>
            <a:wavAudioFile r:embed="rId2" name="~PP3195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  <p:pic>
        <p:nvPicPr>
          <p:cNvPr id="11" name="Picture 6" descr="arrow, blue, next ico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6188529"/>
            <a:ext cx="609600" cy="609601"/>
          </a:xfrm>
          <a:prstGeom prst="rect">
            <a:avLst/>
          </a:prstGeom>
          <a:noFill/>
        </p:spPr>
      </p:pic>
      <p:pic>
        <p:nvPicPr>
          <p:cNvPr id="12" name="Picture 8" descr="arrow, left, previous ico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6188529"/>
            <a:ext cx="609600" cy="609601"/>
          </a:xfrm>
          <a:prstGeom prst="rect">
            <a:avLst/>
          </a:prstGeom>
          <a:noFill/>
        </p:spPr>
      </p:pic>
      <p:pic>
        <p:nvPicPr>
          <p:cNvPr id="14" name="Picture 10" descr="home, hous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7828" y="6074229"/>
            <a:ext cx="838200" cy="838201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 cstate="print"/>
          <a:srcRect l="19500" t="35556" r="56860" b="29778"/>
          <a:stretch>
            <a:fillRect/>
          </a:stretch>
        </p:blipFill>
        <p:spPr bwMode="auto">
          <a:xfrm>
            <a:off x="6345049" y="1600201"/>
            <a:ext cx="2494151" cy="20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 l="48996" t="35556" r="27000" b="29778"/>
          <a:stretch>
            <a:fillRect/>
          </a:stretch>
        </p:blipFill>
        <p:spPr bwMode="auto">
          <a:xfrm>
            <a:off x="6303292" y="3795725"/>
            <a:ext cx="2514600" cy="2042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2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1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13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5" cstate="print"/>
          <a:srcRect l="19500" t="35556" r="57000" b="29778"/>
          <a:stretch>
            <a:fillRect/>
          </a:stretch>
        </p:blipFill>
        <p:spPr bwMode="auto">
          <a:xfrm>
            <a:off x="6324600" y="1660634"/>
            <a:ext cx="249631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Techniques for training exercises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civilians on the battlefield</a:t>
            </a:r>
          </a:p>
          <a:p>
            <a:r>
              <a:rPr lang="en-US" dirty="0" smtClean="0"/>
              <a:t>Displaced persons</a:t>
            </a:r>
          </a:p>
          <a:p>
            <a:r>
              <a:rPr lang="en-US" dirty="0" smtClean="0"/>
              <a:t>Political structure</a:t>
            </a:r>
          </a:p>
          <a:p>
            <a:r>
              <a:rPr lang="en-US" dirty="0" smtClean="0"/>
              <a:t>Support to government</a:t>
            </a:r>
            <a:endParaRPr lang="en-US" dirty="0"/>
          </a:p>
        </p:txBody>
      </p:sp>
      <p:pic>
        <p:nvPicPr>
          <p:cNvPr id="17" name="~PP2053.WAV">
            <a:hlinkClick r:id="" action="ppaction://media"/>
          </p:cNvPr>
          <p:cNvPicPr>
            <a:picLocks noRot="1" noChangeAspect="1"/>
          </p:cNvPicPr>
          <p:nvPr>
            <a:wavAudioFile r:embed="rId2" name="~PP2053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  <p:pic>
        <p:nvPicPr>
          <p:cNvPr id="11" name="Picture 6" descr="arrow, blue, next ico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6188529"/>
            <a:ext cx="609600" cy="609601"/>
          </a:xfrm>
          <a:prstGeom prst="rect">
            <a:avLst/>
          </a:prstGeom>
          <a:noFill/>
        </p:spPr>
      </p:pic>
      <p:pic>
        <p:nvPicPr>
          <p:cNvPr id="12" name="Picture 8" descr="arrow, left, previous ico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6188529"/>
            <a:ext cx="609600" cy="609601"/>
          </a:xfrm>
          <a:prstGeom prst="rect">
            <a:avLst/>
          </a:prstGeom>
          <a:noFill/>
        </p:spPr>
      </p:pic>
      <p:pic>
        <p:nvPicPr>
          <p:cNvPr id="13" name="Picture 10" descr="home, hous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7828" y="6074229"/>
            <a:ext cx="838200" cy="838201"/>
          </a:xfrm>
          <a:prstGeom prst="rect">
            <a:avLst/>
          </a:prstGeom>
          <a:noFill/>
        </p:spPr>
      </p:pic>
      <p:pic>
        <p:nvPicPr>
          <p:cNvPr id="5121" name="Picture 1"/>
          <p:cNvPicPr preferRelativeResize="0">
            <a:picLocks noChangeArrowheads="1"/>
          </p:cNvPicPr>
          <p:nvPr/>
        </p:nvPicPr>
        <p:blipFill>
          <a:blip r:embed="rId11" cstate="print"/>
          <a:srcRect l="49500" t="35556" r="26500" b="29778"/>
          <a:stretch>
            <a:fillRect/>
          </a:stretch>
        </p:blipFill>
        <p:spPr bwMode="auto">
          <a:xfrm>
            <a:off x="6351815" y="3810001"/>
            <a:ext cx="2496312" cy="202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7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3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9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Benefits for soldiers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realistic = better training</a:t>
            </a:r>
          </a:p>
          <a:p>
            <a:r>
              <a:rPr lang="en-US" dirty="0" smtClean="0"/>
              <a:t>Refine TTPs at home station</a:t>
            </a:r>
          </a:p>
          <a:p>
            <a:r>
              <a:rPr lang="en-US" dirty="0" smtClean="0"/>
              <a:t>Increase soldier confidence</a:t>
            </a:r>
          </a:p>
          <a:p>
            <a:r>
              <a:rPr lang="en-US" dirty="0" smtClean="0"/>
              <a:t>Mission rehearsals</a:t>
            </a:r>
          </a:p>
          <a:p>
            <a:r>
              <a:rPr lang="en-US" dirty="0" smtClean="0"/>
              <a:t>The more you sweat in peace</a:t>
            </a:r>
          </a:p>
          <a:p>
            <a:endParaRPr lang="en-US" dirty="0"/>
          </a:p>
        </p:txBody>
      </p:sp>
      <p:pic>
        <p:nvPicPr>
          <p:cNvPr id="16386" name="Picture 2" descr="http://rlv.zcache.com/sweat_more_in_peace_bleed_less_in_war_posters-r512ed307b8a349baafff764e9ba2c6d7_zec_8byvr_1200.jpg?view_crop=%5B-.455%2C0%2C1.455%2C1%5D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37333" t="12739" r="28667"/>
          <a:stretch>
            <a:fillRect/>
          </a:stretch>
        </p:blipFill>
        <p:spPr bwMode="auto">
          <a:xfrm>
            <a:off x="6399083" y="1667232"/>
            <a:ext cx="2496312" cy="3352891"/>
          </a:xfrm>
          <a:prstGeom prst="rect">
            <a:avLst/>
          </a:prstGeom>
          <a:noFill/>
        </p:spPr>
      </p:pic>
      <p:pic>
        <p:nvPicPr>
          <p:cNvPr id="12" name="~PP1357.WAV">
            <a:hlinkClick r:id="" action="ppaction://media"/>
          </p:cNvPr>
          <p:cNvPicPr>
            <a:picLocks noRot="1" noChangeAspect="1"/>
          </p:cNvPicPr>
          <p:nvPr>
            <a:wavAudioFile r:embed="rId2" name="~PP1357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  <p:pic>
        <p:nvPicPr>
          <p:cNvPr id="11" name="Picture 6" descr="arrow, blue, next ico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6188529"/>
            <a:ext cx="609600" cy="609601"/>
          </a:xfrm>
          <a:prstGeom prst="rect">
            <a:avLst/>
          </a:prstGeom>
          <a:noFill/>
        </p:spPr>
      </p:pic>
      <p:pic>
        <p:nvPicPr>
          <p:cNvPr id="13" name="Picture 8" descr="arrow, left, previous ico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6188529"/>
            <a:ext cx="609600" cy="609601"/>
          </a:xfrm>
          <a:prstGeom prst="rect">
            <a:avLst/>
          </a:prstGeom>
          <a:noFill/>
        </p:spPr>
      </p:pic>
      <p:pic>
        <p:nvPicPr>
          <p:cNvPr id="14" name="Picture 10" descr="home, hous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7828" y="6074229"/>
            <a:ext cx="838200" cy="83820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4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1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6428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Contact </a:t>
            </a:r>
            <a:r>
              <a:rPr lang="en-US" dirty="0" smtClean="0">
                <a:hlinkClick r:id="rId3"/>
              </a:rPr>
              <a:t>Michael McCarthy </a:t>
            </a:r>
            <a:r>
              <a:rPr lang="en-US" dirty="0" smtClean="0"/>
              <a:t>for any questions on this presentation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Resources:</a:t>
            </a:r>
          </a:p>
          <a:p>
            <a:pPr lvl="1">
              <a:buNone/>
            </a:pPr>
            <a:r>
              <a:rPr lang="en-US" dirty="0" smtClean="0">
                <a:hlinkClick r:id="rId4"/>
              </a:rPr>
              <a:t>ADP 7-0, Training Units and Developing Leaders</a:t>
            </a:r>
            <a:endParaRPr lang="en-US" dirty="0" smtClean="0"/>
          </a:p>
          <a:p>
            <a:pPr lvl="1">
              <a:buNone/>
            </a:pPr>
            <a:r>
              <a:rPr lang="en-US" dirty="0" smtClean="0">
                <a:hlinkClick r:id="rId5"/>
              </a:rPr>
              <a:t>US Army Combined Arms Center </a:t>
            </a:r>
            <a:endParaRPr lang="en-US" dirty="0" smtClean="0"/>
          </a:p>
          <a:p>
            <a:pPr lvl="1">
              <a:buNone/>
            </a:pPr>
            <a:r>
              <a:rPr lang="en-US" dirty="0" smtClean="0">
                <a:hlinkClick r:id="rId6"/>
              </a:rPr>
              <a:t>US Army Training and Doctrine command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8" name="~PP2893.WAV">
            <a:hlinkClick r:id="" action="ppaction://media"/>
          </p:cNvPr>
          <p:cNvPicPr>
            <a:picLocks noRot="1" noChangeAspect="1"/>
          </p:cNvPicPr>
          <p:nvPr>
            <a:wavAudioFile r:embed="rId1" name="~PP2893.WAV"/>
          </p:nvPr>
        </p:nvPicPr>
        <p:blipFill>
          <a:blip r:embed="rId7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  <p:pic>
        <p:nvPicPr>
          <p:cNvPr id="9" name="Picture 8" descr="arrow, left, previous ico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6188529"/>
            <a:ext cx="609600" cy="609601"/>
          </a:xfrm>
          <a:prstGeom prst="rect">
            <a:avLst/>
          </a:prstGeom>
          <a:noFill/>
        </p:spPr>
      </p:pic>
      <p:pic>
        <p:nvPicPr>
          <p:cNvPr id="11" name="Picture 10" descr="home, hous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7828" y="6074229"/>
            <a:ext cx="838200" cy="838201"/>
          </a:xfrm>
          <a:prstGeom prst="rect">
            <a:avLst/>
          </a:prstGeom>
          <a:noFill/>
        </p:spPr>
      </p:pic>
      <p:sp>
        <p:nvSpPr>
          <p:cNvPr id="7" name="Pentagon 6"/>
          <p:cNvSpPr/>
          <p:nvPr/>
        </p:nvSpPr>
        <p:spPr>
          <a:xfrm>
            <a:off x="533400" y="1284383"/>
            <a:ext cx="8610600" cy="304800"/>
          </a:xfrm>
          <a:prstGeom prst="homePlat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84383"/>
            <a:ext cx="5334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>
            <a:off x="0" y="-31899"/>
            <a:ext cx="533400" cy="1295400"/>
          </a:xfrm>
          <a:prstGeom prst="rtTriangl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rot="5400000">
            <a:off x="-2362200" y="3972791"/>
            <a:ext cx="5257800" cy="533400"/>
          </a:xfrm>
          <a:prstGeom prst="rtTriangl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orizontal Scroll 14">
            <a:hlinkClick r:id="" action="ppaction://hlinkshowjump?jump=endshow"/>
          </p:cNvPr>
          <p:cNvSpPr/>
          <p:nvPr/>
        </p:nvSpPr>
        <p:spPr>
          <a:xfrm>
            <a:off x="3371210" y="6177460"/>
            <a:ext cx="1752600" cy="609600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End Show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.8|1.8|1.4|2.4|2.1|1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.9|6.2|16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1|6.8|13|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6|8.9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8|8.9|6.8|1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1124</TotalTime>
  <Words>366</Words>
  <Application>Microsoft Office PowerPoint</Application>
  <PresentationFormat>On-screen Show (4:3)</PresentationFormat>
  <Paragraphs>87</Paragraphs>
  <Slides>9</Slides>
  <Notes>7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Incorporating Operational Adaptability into Training Exercises</vt:lpstr>
      <vt:lpstr>Table of contents</vt:lpstr>
      <vt:lpstr>What is operational adaptability?</vt:lpstr>
      <vt:lpstr>Why is it important in training?</vt:lpstr>
      <vt:lpstr>Techniques for training exercises</vt:lpstr>
      <vt:lpstr>Techniques for training exercises</vt:lpstr>
      <vt:lpstr>Techniques for training exercises</vt:lpstr>
      <vt:lpstr>Benefits for soldiers</vt:lpstr>
      <vt:lpstr>Contact information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Incorporating Operational Adaptability into Training Exercises</dc:title>
  <dc:creator>Shamrock mac</dc:creator>
  <cp:lastModifiedBy>Shamrock mac</cp:lastModifiedBy>
  <cp:revision>127</cp:revision>
  <dcterms:created xsi:type="dcterms:W3CDTF">2015-06-02T20:45:17Z</dcterms:created>
  <dcterms:modified xsi:type="dcterms:W3CDTF">2015-06-20T03:09:28Z</dcterms:modified>
</cp:coreProperties>
</file>